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9" r:id="rId1"/>
  </p:sldMasterIdLst>
  <p:sldIdLst>
    <p:sldId id="256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673"/>
  </p:normalViewPr>
  <p:slideViewPr>
    <p:cSldViewPr snapToGrid="0" snapToObjects="1">
      <p:cViewPr varScale="1">
        <p:scale>
          <a:sx n="107" d="100"/>
          <a:sy n="107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0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4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91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4719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6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83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13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31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4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6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81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59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3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7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6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9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65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svg"/><Relationship Id="rId7" Type="http://schemas.openxmlformats.org/officeDocument/2006/relationships/image" Target="../media/image11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hasewillden/topstarredopensourceprojec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2A31-A8AE-5644-9CEE-BB496DA33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210B2-BAFE-3D48-B3AE-FB45E49F9E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Arham Ahmed</a:t>
            </a:r>
          </a:p>
          <a:p>
            <a:r>
              <a:rPr lang="en-US" dirty="0"/>
              <a:t>CS 410: Text information systems</a:t>
            </a:r>
          </a:p>
        </p:txBody>
      </p:sp>
    </p:spTree>
    <p:extLst>
      <p:ext uri="{BB962C8B-B14F-4D97-AF65-F5344CB8AC3E}">
        <p14:creationId xmlns:p14="http://schemas.microsoft.com/office/powerpoint/2010/main" val="317612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0DC3-0FD6-1649-B254-DA5F9E46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/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CE946-101D-004F-8260-59FA211C9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>
                <a:solidFill>
                  <a:schemeClr val="bg1"/>
                </a:solidFill>
                <a:highlight>
                  <a:srgbClr val="C0C0C0"/>
                </a:highlight>
              </a:rPr>
              <a:t>sklearn</a:t>
            </a:r>
            <a:r>
              <a:rPr lang="en-US" dirty="0"/>
              <a:t> library</a:t>
            </a:r>
          </a:p>
          <a:p>
            <a:r>
              <a:rPr lang="en-US" dirty="0"/>
              <a:t>Applied TF-IDF vectorization to core feature column</a:t>
            </a:r>
          </a:p>
          <a:p>
            <a:r>
              <a:rPr lang="en-US" dirty="0"/>
              <a:t>Removed stop words</a:t>
            </a:r>
          </a:p>
          <a:p>
            <a:r>
              <a:rPr lang="en-US" dirty="0"/>
              <a:t>Cosine similarity measures computed</a:t>
            </a:r>
          </a:p>
          <a:p>
            <a:r>
              <a:rPr lang="en-US" dirty="0"/>
              <a:t>For each input the top 10 ranking repositories are stored</a:t>
            </a:r>
          </a:p>
          <a:p>
            <a:r>
              <a:rPr lang="en-US" dirty="0"/>
              <a:t>Top 10 ranking repositories among all inputs returned</a:t>
            </a:r>
          </a:p>
        </p:txBody>
      </p:sp>
    </p:spTree>
    <p:extLst>
      <p:ext uri="{BB962C8B-B14F-4D97-AF65-F5344CB8AC3E}">
        <p14:creationId xmlns:p14="http://schemas.microsoft.com/office/powerpoint/2010/main" val="94327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F095-0115-6040-858C-91BA98A0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7F38-ED66-3446-BB12-39AE1A7CF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 overview</a:t>
            </a:r>
          </a:p>
          <a:p>
            <a:r>
              <a:rPr lang="en-US" dirty="0"/>
              <a:t>Software requirements</a:t>
            </a:r>
          </a:p>
          <a:p>
            <a:r>
              <a:rPr lang="en-US" dirty="0"/>
              <a:t>Sample usage</a:t>
            </a:r>
          </a:p>
          <a:p>
            <a:r>
              <a:rPr lang="en-US" dirty="0"/>
              <a:t>Implementation overview</a:t>
            </a:r>
          </a:p>
        </p:txBody>
      </p:sp>
    </p:spTree>
    <p:extLst>
      <p:ext uri="{BB962C8B-B14F-4D97-AF65-F5344CB8AC3E}">
        <p14:creationId xmlns:p14="http://schemas.microsoft.com/office/powerpoint/2010/main" val="218298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F095-0115-6040-858C-91BA98A0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7F38-ED66-3446-BB12-39AE1A7CF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CA" sz="3200" b="1" dirty="0"/>
              <a:t>“Recommendation system for open source (OS) projects based on OS projects a user has liked”</a:t>
            </a:r>
          </a:p>
        </p:txBody>
      </p:sp>
    </p:spTree>
    <p:extLst>
      <p:ext uri="{BB962C8B-B14F-4D97-AF65-F5344CB8AC3E}">
        <p14:creationId xmlns:p14="http://schemas.microsoft.com/office/powerpoint/2010/main" val="60353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E6DE-EA2E-1045-A97A-6368078E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57539935-F312-AF47-B493-400C29E9C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715" y="3326737"/>
            <a:ext cx="1288803" cy="128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272DD6-12F7-B142-9AC5-495E85A68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705" y="3242126"/>
            <a:ext cx="1458027" cy="1458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B4ED40-82C9-3E48-AFC5-B47B4F9FE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868" y="1493587"/>
            <a:ext cx="1917700" cy="105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6030A4-53F4-5643-B702-65D3BE02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320" y="3450438"/>
            <a:ext cx="1943100" cy="104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17151-8771-804D-95CD-8E5FA5850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0834" y="3282532"/>
            <a:ext cx="1270000" cy="127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A24CCD-BB34-C045-9517-40B23A02B45B}"/>
              </a:ext>
            </a:extLst>
          </p:cNvPr>
          <p:cNvCxnSpPr>
            <a:endCxn id="9" idx="1"/>
          </p:cNvCxnSpPr>
          <p:nvPr/>
        </p:nvCxnSpPr>
        <p:spPr>
          <a:xfrm>
            <a:off x="1608517" y="3971138"/>
            <a:ext cx="138960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1C59F-347C-3847-AFB5-0FE920B5222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455732" y="3971138"/>
            <a:ext cx="1909442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450FAE-7AC3-9A48-A8E9-0525307AA5F2}"/>
              </a:ext>
            </a:extLst>
          </p:cNvPr>
          <p:cNvCxnSpPr>
            <a:cxnSpLocks/>
          </p:cNvCxnSpPr>
          <p:nvPr/>
        </p:nvCxnSpPr>
        <p:spPr>
          <a:xfrm flipV="1">
            <a:off x="8556566" y="3971138"/>
            <a:ext cx="1311829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727875-78A5-BD43-87D7-7CB3E4BCF8D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726718" y="2651842"/>
            <a:ext cx="1" cy="590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2A47155-7AA9-8A4F-843E-3A04373E1450}"/>
              </a:ext>
            </a:extLst>
          </p:cNvPr>
          <p:cNvSpPr txBox="1"/>
          <p:nvPr/>
        </p:nvSpPr>
        <p:spPr>
          <a:xfrm>
            <a:off x="1876388" y="3548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67B4B1-1BB2-894C-A418-AC43E000482D}"/>
              </a:ext>
            </a:extLst>
          </p:cNvPr>
          <p:cNvSpPr txBox="1"/>
          <p:nvPr/>
        </p:nvSpPr>
        <p:spPr>
          <a:xfrm>
            <a:off x="1478652" y="4021176"/>
            <a:ext cx="16493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raw dataset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Individual projects</a:t>
            </a:r>
          </a:p>
          <a:p>
            <a:pPr marL="285750" indent="-285750">
              <a:buFontTx/>
              <a:buChar char="-"/>
            </a:pPr>
            <a:r>
              <a:rPr lang="en-US" dirty="0"/>
              <a:t>GitHub profile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6BB2B4-7C9D-B94D-98B3-84A9552786D9}"/>
              </a:ext>
            </a:extLst>
          </p:cNvPr>
          <p:cNvSpPr txBox="1"/>
          <p:nvPr/>
        </p:nvSpPr>
        <p:spPr>
          <a:xfrm>
            <a:off x="3775526" y="5025259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raw dataset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311953-C7CB-CF47-8E05-918FF977D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7368" y="5856535"/>
            <a:ext cx="2298700" cy="8763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1B96AA-CD9E-1640-A9E0-80A00BC76CD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726718" y="4700153"/>
            <a:ext cx="1" cy="1030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DBAF73-F1F5-8644-91AC-C022FBDC5808}"/>
              </a:ext>
            </a:extLst>
          </p:cNvPr>
          <p:cNvSpPr txBox="1"/>
          <p:nvPr/>
        </p:nvSpPr>
        <p:spPr>
          <a:xfrm>
            <a:off x="3775526" y="273235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 new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4EF582-2AB7-314A-9081-29AFC9B8B8B3}"/>
              </a:ext>
            </a:extLst>
          </p:cNvPr>
          <p:cNvSpPr txBox="1"/>
          <p:nvPr/>
        </p:nvSpPr>
        <p:spPr>
          <a:xfrm>
            <a:off x="4576620" y="3562756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model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C4C1A4-0A55-4F43-839F-67B87A7506D6}"/>
              </a:ext>
            </a:extLst>
          </p:cNvPr>
          <p:cNvSpPr txBox="1"/>
          <p:nvPr/>
        </p:nvSpPr>
        <p:spPr>
          <a:xfrm>
            <a:off x="8432420" y="3562756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</a:t>
            </a:r>
          </a:p>
        </p:txBody>
      </p:sp>
    </p:spTree>
    <p:extLst>
      <p:ext uri="{BB962C8B-B14F-4D97-AF65-F5344CB8AC3E}">
        <p14:creationId xmlns:p14="http://schemas.microsoft.com/office/powerpoint/2010/main" val="97723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F095-0115-6040-858C-91BA98A0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7F38-ED66-3446-BB12-39AE1A7CF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Python3: version 3.5.10</a:t>
            </a:r>
          </a:p>
          <a:p>
            <a:r>
              <a:rPr lang="en-US" dirty="0"/>
              <a:t>Pip3 (package management): version 20.3.4</a:t>
            </a:r>
          </a:p>
          <a:p>
            <a:r>
              <a:rPr lang="en-US" dirty="0"/>
              <a:t>Git (command line): version 2.30.1 or newer</a:t>
            </a:r>
          </a:p>
          <a:p>
            <a:r>
              <a:rPr lang="en-US" dirty="0"/>
              <a:t>GitHub personal access token</a:t>
            </a:r>
          </a:p>
          <a:p>
            <a:r>
              <a:rPr lang="en-US" dirty="0"/>
              <a:t>100 MB of free space to clone the project repository</a:t>
            </a:r>
          </a:p>
        </p:txBody>
      </p:sp>
    </p:spTree>
    <p:extLst>
      <p:ext uri="{BB962C8B-B14F-4D97-AF65-F5344CB8AC3E}">
        <p14:creationId xmlns:p14="http://schemas.microsoft.com/office/powerpoint/2010/main" val="1168263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F095-0115-6040-858C-91BA98A0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7F38-ED66-3446-BB12-39AE1A7C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168844" cy="4195481"/>
          </a:xfrm>
        </p:spPr>
        <p:txBody>
          <a:bodyPr/>
          <a:lstStyle/>
          <a:p>
            <a:r>
              <a:rPr lang="en-US" dirty="0"/>
              <a:t>Create a GitHub personal access token (PAT) on their website</a:t>
            </a:r>
          </a:p>
          <a:p>
            <a:r>
              <a:rPr lang="en-US" dirty="0"/>
              <a:t>Put the PAT in a file, </a:t>
            </a:r>
            <a:r>
              <a:rPr lang="en-US" dirty="0" err="1">
                <a:solidFill>
                  <a:schemeClr val="bg1"/>
                </a:solidFill>
                <a:highlight>
                  <a:srgbClr val="C0C0C0"/>
                </a:highlight>
                <a:latin typeface="Courier" pitchFamily="2" charset="0"/>
              </a:rPr>
              <a:t>github_pat.txt</a:t>
            </a:r>
            <a:r>
              <a:rPr lang="en-US" dirty="0"/>
              <a:t>, in the root of the repo</a:t>
            </a:r>
          </a:p>
          <a:p>
            <a:r>
              <a:rPr lang="en-US" dirty="0"/>
              <a:t>Open a terminal application (</a:t>
            </a:r>
            <a:r>
              <a:rPr lang="en-US" dirty="0" err="1"/>
              <a:t>iTerm</a:t>
            </a:r>
            <a:r>
              <a:rPr lang="en-US" dirty="0"/>
              <a:t>, terminal, Windows Terminal, etc.)</a:t>
            </a:r>
          </a:p>
          <a:p>
            <a:r>
              <a:rPr lang="en-US" dirty="0"/>
              <a:t>Run: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  <a:latin typeface="Courier" pitchFamily="2" charset="0"/>
              </a:rPr>
              <a:t>pip3 –install –r </a:t>
            </a:r>
            <a:r>
              <a:rPr lang="en-US" dirty="0" err="1">
                <a:solidFill>
                  <a:schemeClr val="bg1"/>
                </a:solidFill>
                <a:highlight>
                  <a:srgbClr val="C0C0C0"/>
                </a:highlight>
                <a:latin typeface="Courier" pitchFamily="2" charset="0"/>
              </a:rPr>
              <a:t>requirements.txt</a:t>
            </a:r>
            <a:endParaRPr lang="en-US" dirty="0">
              <a:solidFill>
                <a:schemeClr val="bg1"/>
              </a:solidFill>
              <a:highlight>
                <a:srgbClr val="C0C0C0"/>
              </a:highlight>
              <a:latin typeface="Courier" pitchFamily="2" charset="0"/>
            </a:endParaRPr>
          </a:p>
          <a:p>
            <a:r>
              <a:rPr lang="en-US" dirty="0"/>
              <a:t>Run: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  <a:latin typeface="Courier" pitchFamily="2" charset="0"/>
              </a:rPr>
              <a:t>python3 </a:t>
            </a:r>
            <a:r>
              <a:rPr lang="en-US" dirty="0" err="1">
                <a:solidFill>
                  <a:schemeClr val="bg1"/>
                </a:solidFill>
                <a:highlight>
                  <a:srgbClr val="C0C0C0"/>
                </a:highlight>
                <a:latin typeface="Courier" pitchFamily="2" charset="0"/>
              </a:rPr>
              <a:t>main.py</a:t>
            </a:r>
            <a:endParaRPr lang="en-US" dirty="0">
              <a:solidFill>
                <a:schemeClr val="bg1"/>
              </a:solidFill>
              <a:highlight>
                <a:srgbClr val="C0C0C0"/>
              </a:highlight>
              <a:latin typeface="Courier" pitchFamily="2" charset="0"/>
            </a:endParaRPr>
          </a:p>
          <a:p>
            <a:r>
              <a:rPr lang="en-US" dirty="0"/>
              <a:t>Now, follow the prompts in your terminal</a:t>
            </a:r>
          </a:p>
          <a:p>
            <a:r>
              <a:rPr lang="en-US" dirty="0"/>
              <a:t>Live demo…</a:t>
            </a:r>
          </a:p>
        </p:txBody>
      </p:sp>
    </p:spTree>
    <p:extLst>
      <p:ext uri="{BB962C8B-B14F-4D97-AF65-F5344CB8AC3E}">
        <p14:creationId xmlns:p14="http://schemas.microsoft.com/office/powerpoint/2010/main" val="64680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F095-0115-6040-858C-91BA98A0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7F38-ED66-3446-BB12-39AE1A7CF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</a:t>
            </a:r>
          </a:p>
          <a:p>
            <a:pPr lvl="1"/>
            <a:r>
              <a:rPr lang="en-US" dirty="0"/>
              <a:t>Finding a dataset</a:t>
            </a:r>
          </a:p>
          <a:p>
            <a:pPr lvl="1"/>
            <a:r>
              <a:rPr lang="en-US" dirty="0"/>
              <a:t>Data processing</a:t>
            </a:r>
          </a:p>
          <a:p>
            <a:pPr lvl="1"/>
            <a:r>
              <a:rPr lang="en-US" dirty="0"/>
              <a:t>Modelling the data</a:t>
            </a:r>
          </a:p>
        </p:txBody>
      </p:sp>
    </p:spTree>
    <p:extLst>
      <p:ext uri="{BB962C8B-B14F-4D97-AF65-F5344CB8AC3E}">
        <p14:creationId xmlns:p14="http://schemas.microsoft.com/office/powerpoint/2010/main" val="344913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D09B-9187-4449-AEEB-1D344F58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F3779-A793-D44E-A98A-6E2F0BA0D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597264"/>
          </a:xfrm>
        </p:spPr>
        <p:txBody>
          <a:bodyPr>
            <a:normAutofit/>
          </a:bodyPr>
          <a:lstStyle/>
          <a:p>
            <a:r>
              <a:rPr lang="en-US" dirty="0"/>
              <a:t>Top 980 starred repositories on GitHub in 2017</a:t>
            </a:r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Kaggle</a:t>
            </a:r>
            <a:endParaRPr lang="en-US" dirty="0"/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Repository owner</a:t>
            </a:r>
          </a:p>
          <a:p>
            <a:pPr lvl="1"/>
            <a:r>
              <a:rPr lang="en-US" dirty="0"/>
              <a:t>Repository name</a:t>
            </a:r>
          </a:p>
          <a:p>
            <a:pPr lvl="1"/>
            <a:r>
              <a:rPr lang="en-US" dirty="0"/>
              <a:t>Description</a:t>
            </a:r>
          </a:p>
          <a:p>
            <a:pPr lvl="1"/>
            <a:r>
              <a:rPr lang="en-US" dirty="0"/>
              <a:t>Last updated date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Number of stars (popularity)</a:t>
            </a:r>
          </a:p>
          <a:p>
            <a:pPr lvl="1"/>
            <a:r>
              <a:rPr lang="en-US" dirty="0"/>
              <a:t>Tags (topics)</a:t>
            </a:r>
          </a:p>
          <a:p>
            <a:pPr lvl="1"/>
            <a:r>
              <a:rPr lang="en-US" dirty="0"/>
              <a:t>Repository URL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2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8BA1-1B45-214B-BACC-72B3206F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BCFC9-196F-0043-820F-9E3F6B9C6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Loading, cleaning, manipulation with </a:t>
            </a:r>
            <a:r>
              <a:rPr lang="en-US" dirty="0">
                <a:solidFill>
                  <a:schemeClr val="bg1"/>
                </a:solidFill>
                <a:highlight>
                  <a:srgbClr val="C0C0C0"/>
                </a:highlight>
                <a:latin typeface="Courier" pitchFamily="2" charset="0"/>
              </a:rPr>
              <a:t>pandas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/>
              <a:t>library</a:t>
            </a:r>
          </a:p>
          <a:p>
            <a:r>
              <a:rPr lang="en-US" dirty="0"/>
              <a:t>Enrichment via GitHub’s </a:t>
            </a:r>
            <a:r>
              <a:rPr lang="en-US" dirty="0" err="1"/>
              <a:t>GraphQL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README file for each repository (existing or new) fetched</a:t>
            </a:r>
          </a:p>
          <a:p>
            <a:r>
              <a:rPr lang="en-US" dirty="0"/>
              <a:t>Concatenation of README, description, language, tags</a:t>
            </a:r>
          </a:p>
        </p:txBody>
      </p:sp>
    </p:spTree>
    <p:extLst>
      <p:ext uri="{BB962C8B-B14F-4D97-AF65-F5344CB8AC3E}">
        <p14:creationId xmlns:p14="http://schemas.microsoft.com/office/powerpoint/2010/main" val="2812842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{8C79D61A-0F8B-6E49-AC86-FE63307D28C5}tf10001062</Template>
  <TotalTime>2854</TotalTime>
  <Words>258</Words>
  <Application>Microsoft Macintosh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Courier</vt:lpstr>
      <vt:lpstr>Wingdings 3</vt:lpstr>
      <vt:lpstr>Ion</vt:lpstr>
      <vt:lpstr>Code Recommender</vt:lpstr>
      <vt:lpstr>Outline</vt:lpstr>
      <vt:lpstr>Topic</vt:lpstr>
      <vt:lpstr>Main idea</vt:lpstr>
      <vt:lpstr>Requirements</vt:lpstr>
      <vt:lpstr>Usage</vt:lpstr>
      <vt:lpstr>Implementation overview</vt:lpstr>
      <vt:lpstr>Dataset</vt:lpstr>
      <vt:lpstr>Data processing</vt:lpstr>
      <vt:lpstr>Modelling / Recommendations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2021-11-26T23:51:39Z</dcterms:created>
  <dcterms:modified xsi:type="dcterms:W3CDTF">2021-11-28T23:26:10Z</dcterms:modified>
</cp:coreProperties>
</file>